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yesi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" y="274320"/>
          <a:ext cx="877824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/>
                <a:gridCol w="36576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2194560"/>
                <a:gridCol w="1737360"/>
              </a:tblGrid>
              <a:tr h="653142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Q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β₀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β₁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β₂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What it means / Practical consequence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When it matters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All β near 1.0 = excellent: Fixed effects highly reliable for predictions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Trust for all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0.721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0.817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β₀=0.721 (28% too narrow), τᵤ=0.817 (18% too narrow): Intercept unreliable; severely underestimates group differences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Do not trust for between-group questions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0.889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0.970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0.850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β₀=0.889 (11% too narrow), τᵤ=0.850 (15% too narrow): Moderate under-dispersion in intercept and group variation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Use caution for variance component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τᵤ=0.801 (20% too narrow): Group variation underestimated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Important concern for hierarchical inference</a:t>
                      </a:r>
                    </a:p>
                  </a:txBody>
                  <a:tcPr/>
                </a:tc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0.913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0.658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τᵤ=0.658 (34% too narrow): Serious under-dispersion in group variance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Major problem for between-group uncertainty</a:t>
                      </a:r>
                    </a:p>
                  </a:txBody>
                  <a:tcPr/>
                </a:tc>
              </a:tr>
              <a:tr h="653148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0.803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0.372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τᵤ=0.372 (63% too narrow): Catastrophic under-dispersion</a:t>
                      </a:r>
                    </a:p>
                  </a:txBody>
                  <a:tcPr/>
                </a:tc>
                <a:tc>
                  <a:txBody>
                    <a:bodyPr wrap="square"/>
                    <a:lstStyle/>
                    <a:p>
                      <a:pPr>
                        <a:defRPr sz="900"/>
                      </a:pPr>
                      <a:r>
                        <a:t>Never use VI for this parameter - use HMC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rPr sz="2400"/>
              <a:t>Conclusion: Variational Bayes Trade-offs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Key Findings: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VB achieves 100–1200× speedup over Gibbs sampling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Fixed effects (β) estimates: Excellent accuracy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Variance components (τᵤ, σ²ᵤ): Systematic under-dispersion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Under-dispersion worsens with fewer observations per group</a:t>
            </a:r>
          </a:p>
          <a:p>
            <a:pPr>
              <a:spcBef>
                <a:spcPts val="1200"/>
              </a:spcBef>
              <a:spcAft>
                <a:spcPts val="6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Practical Guidance: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Use VB for: Fixed effects, large-scale problems, initial exploration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Use Gibbs/HMC for: Variance components, hierarchical uncertainty, final inference</a:t>
            </a:r>
          </a:p>
          <a:p>
            <a:pPr>
              <a:spcBef>
                <a:spcPts val="1200"/>
              </a:spcBef>
              <a:spcAft>
                <a:spcPts val="600"/>
              </a:spcAft>
              <a:defRPr sz="1800" b="1">
                <a:solidFill>
                  <a:srgbClr val="0066CC"/>
                </a:solidFill>
              </a:defRPr>
            </a:pPr>
            <a:r>
              <a:rPr/>
              <a:t>Active Research: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Structured variational approximations (Blei et al., 2017)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Expectation propagation methods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Hybrid VB-MCMC approaches</a:t>
            </a:r>
          </a:p>
          <a:p>
            <a:pPr>
              <a:spcAft>
                <a:spcPts val="400"/>
              </a:spcAft>
              <a:defRPr sz="1400"/>
            </a:pPr>
            <a:r>
              <a:rPr/>
              <a:t>  • Adaptive variational families</a:t>
            </a:r>
          </a:p>
          <a:p>
            <a:pPr algn="ctr">
              <a:spcBef>
                <a:spcPts val="1200"/>
              </a:spcBef>
              <a:defRPr sz="1400" i="1"/>
            </a:pPr>
            <a:r>
              <a:rPr/>
              <a:t>The under-dispersion issue is well-documented and remains an active area of research.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rPr sz="2400"/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82296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  <a:defRPr sz="2400"/>
            </a:pPr>
            <a:r>
              <a:rPr sz="2400"/>
              <a:t>Blei, D. M., Kucukelbir, A., &amp; McAuliffe, J. D. (2017). Variational Inference: A Review for Statisticians. Journal of the American Statistical Association, 112(518), 859-877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Jordan, M. I., Ghahramani, Z., Jaakkola, T. S., &amp; Saul, L. K. (1999). An Introduction to Variational Methods for Graphical Models. Machine Learning, 37(2), 183-233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Turner, R. E., &amp; Sahani, M. (2011). Two Problems with Variational Expectation Maximisation for Time-Series Models. Bayesian Time Series Models, 109-130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Giordano, R., Broderick, T., &amp; Jordan, M. I. (2018). Covariances, Robustness, and Variational Bayes. Journal of Machine Learning Research, 19(51), 1-49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880" y="822960"/>
            <a:ext cx="4114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  <a:defRPr sz="2400"/>
            </a:pPr>
            <a:r>
              <a:rPr sz="2400"/>
              <a:t>Hoffman, M. D., &amp; Gelman, A. (2014). The No-U-Turn Sampler: Adaptively Setting Path Lengths in Hamiltonian Monte Carlo. Journal of Machine Learning Research, 15(1), 1593-1623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Carpenter, B., et al. (2017). Stan: A Probabilistic Programming Language. Journal of Statistical Software, 76(1), 1-32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Gelman, A., &amp; Rubin, D. B. (1992). Inference from Iterative Simulation Using Multiple Sequences. Statistical Science, 7(4), 457-472</a:t>
            </a:r>
          </a:p>
          <a:p>
            <a:pPr>
              <a:lnSpc>
                <a:spcPct val="110000"/>
              </a:lnSpc>
              <a:spcAft>
                <a:spcPts val="1000"/>
              </a:spcAft>
              <a:defRPr sz="1000"/>
            </a:pPr>
            <a:r>
              <a:rPr sz="2400"/>
              <a:t>Bishop, C. M. (2006). Pattern Recognition and Machine Learning. Springer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ordinate_asc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hree_models_cl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B_Exact_Posterior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7C_Mean_Field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5panel_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